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92" r:id="rId4"/>
    <p:sldId id="313" r:id="rId5"/>
    <p:sldId id="325" r:id="rId6"/>
    <p:sldId id="324" r:id="rId7"/>
    <p:sldId id="318" r:id="rId8"/>
    <p:sldId id="320" r:id="rId9"/>
    <p:sldId id="304" r:id="rId10"/>
    <p:sldId id="308" r:id="rId11"/>
    <p:sldId id="282" r:id="rId12"/>
    <p:sldId id="289" r:id="rId13"/>
    <p:sldId id="306" r:id="rId14"/>
    <p:sldId id="307" r:id="rId15"/>
    <p:sldId id="274" r:id="rId16"/>
    <p:sldId id="316" r:id="rId17"/>
    <p:sldId id="305" r:id="rId18"/>
    <p:sldId id="268" r:id="rId19"/>
    <p:sldId id="294" r:id="rId20"/>
    <p:sldId id="279" r:id="rId21"/>
    <p:sldId id="295" r:id="rId22"/>
    <p:sldId id="322" r:id="rId23"/>
    <p:sldId id="296" r:id="rId24"/>
    <p:sldId id="299" r:id="rId25"/>
    <p:sldId id="270" r:id="rId26"/>
    <p:sldId id="301" r:id="rId27"/>
    <p:sldId id="303" r:id="rId28"/>
    <p:sldId id="327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D307"/>
    <a:srgbClr val="E86F2C"/>
    <a:srgbClr val="572709"/>
    <a:srgbClr val="4F4C11"/>
    <a:srgbClr val="FF9900"/>
    <a:srgbClr val="7E36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3002" autoAdjust="0"/>
  </p:normalViewPr>
  <p:slideViewPr>
    <p:cSldViewPr>
      <p:cViewPr>
        <p:scale>
          <a:sx n="60" d="100"/>
          <a:sy n="60" d="100"/>
        </p:scale>
        <p:origin x="-142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D9D620-D0F5-457B-A339-B1780CDD407D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9E312A-6D51-43AD-A73F-849A0755F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732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6CB92C-D40A-4EA9-94C8-46CA7064349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1FB260-E955-4235-846B-8A1B19EBE8F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1003D-397B-462B-A176-E34755BE07D2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96A1-D5CF-40C1-B719-4ECCD6A99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57EB-9108-4DFB-A66E-C9250F73E849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8BA13-8618-4D0C-8F4A-7CE6C7454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650D-C3FD-410B-8287-18A57730A02B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61999-5BC2-4DC1-8F67-8C160E294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5FDB3-52EA-4D05-8DAB-3EC8F12450C6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3E699-9369-4D78-AFB2-72B4267CF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21258-D69C-4CBA-AB9E-5DD1EE856ED2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B9066-8B2F-452C-9B1C-C0E430BC9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8F5D9-6D66-44FF-8E4A-E7B1B9716917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E64F1-5E27-4AB1-93CA-32FC5A0A4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EC1D3-40E1-4F9D-B510-3D0E2B657D31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0F32D-C2D1-4AD8-A50C-19424C934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C2F5E-FC71-4517-8B4C-AC0C7314282C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CBAE3-47C4-4458-BA38-D3AE4E1E4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9FB2F-CE53-4B90-B41C-5066390BBF65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027AF-E1FA-41A7-A778-91F5EBAE5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18FD1-66B0-4ED8-B45F-C9486854B19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4A7BE-DBD7-4A97-88D3-7F9A5460B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F3970-7C3A-4D09-BF73-0D7A16984D77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D8F34-BA22-48E6-B4AB-856D88F10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9EB9F-CA46-4C91-9C26-13F0CFE9C5C0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BA6BE-3CF2-4A81-8A2D-B3AABAD89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087A7-E11B-44B4-A5A0-CE3A7DDE75EE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8FC00-F198-4856-9648-BFBBF806F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2258A-30DC-492F-8980-4536F39A87F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F309E-55B5-4D99-94F0-94D2DC581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710F4-F8C7-4583-A585-1ABE759ED4BC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5CF2D-914F-4AB2-A9F8-65C2C6860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0E0F5-8089-49DF-AF48-530F0E7A4EC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E2A4A-B561-45EB-B94C-4525CB423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76500-89C7-4153-9C40-3232E13C75E9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0116F-0BBE-4257-9A52-F1412D111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34FD7-16F0-4188-A818-54FDCDC0C660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27DBE-113F-4BF3-BCBE-BFABBC3D8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2C53D-CE27-43C0-9DD0-8BED61CA487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D2024-0847-48EB-B310-53C660BB4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D0197-B05C-4C69-BD28-65F795FABB62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E6A10-F9A9-43CF-B360-F24E55F97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EF5FA-644B-4CB2-B42F-C9BFDB230051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502B7-03B1-47FC-B58B-4E5C40A85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2125D-4280-41D2-A768-88897A3E7270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E7CE6-AE13-42D9-9E15-4F2AD4971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19ED53-9699-4A20-8791-A793BF92666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1E271F-1ABF-486B-9D73-E7085907C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640639A-F1AC-457D-986E-01D7CE5CE2E6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273E13E-FAC6-4191-B14B-92DBDEDBF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wmf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iplayer.fm/q/%D0%B4%D1%83%D1%88%D0%B5%D0%B2%D0%BD%D0%B0%D1%8F/" TargetMode="External"/><Relationship Id="rId3" Type="http://schemas.openxmlformats.org/officeDocument/2006/relationships/hyperlink" Target="http://pritchi.ru/id_2856" TargetMode="External"/><Relationship Id="rId7" Type="http://schemas.openxmlformats.org/officeDocument/2006/relationships/hyperlink" Target="http://briefly.ru/_/povest_o_petre_i_fevronii_muromskih/" TargetMode="External"/><Relationship Id="rId2" Type="http://schemas.openxmlformats.org/officeDocument/2006/relationships/hyperlink" Target="http://yandex.ru/images/search?text=&#1082;&#1072;&#1088;&#1090;&#1080;&#1085;&#1082;&#1080;%20&#1091;&#1076;&#1086;&#1076;&#1099;&amp;img_ur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rasivye-stihi.3dn.ru/load/o_seme/krasivye_stikhi_o_seme/51-1-0-117" TargetMode="External"/><Relationship Id="rId5" Type="http://schemas.openxmlformats.org/officeDocument/2006/relationships/hyperlink" Target="http://vseposlovici.ru/2010/12/20/poslovicy-o-seme/" TargetMode="External"/><Relationship Id="rId4" Type="http://schemas.openxmlformats.org/officeDocument/2006/relationships/hyperlink" Target="http://ped-kopilka.ru/poslovicy-i-pogovorki/poslovicy-i-pogovorki-o-seme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7700" y="2414588"/>
            <a:ext cx="5737225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116632"/>
            <a:ext cx="9144000" cy="66479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4000" b="1" dirty="0" smtClean="0">
              <a:solidFill>
                <a:srgbClr val="FF0000"/>
              </a:solidFill>
              <a:latin typeface="+mn-lt"/>
            </a:endParaRPr>
          </a:p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Лучшая методическая разработка по предмету Основы религиозных культур и светской этики (ОРКСЕ)</a:t>
            </a:r>
            <a:endParaRPr lang="ru-RU" sz="4000" b="1" dirty="0" smtClean="0">
              <a:solidFill>
                <a:srgbClr val="FF0000"/>
              </a:solidFill>
              <a:latin typeface="+mn-lt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rgbClr val="00B0F0"/>
                </a:solidFill>
                <a:latin typeface="+mn-lt"/>
              </a:rPr>
              <a:t>      </a:t>
            </a:r>
            <a:endParaRPr lang="ru-RU" sz="2800" b="1" dirty="0" smtClean="0">
              <a:solidFill>
                <a:srgbClr val="00B0F0"/>
              </a:solidFill>
              <a:latin typeface="+mn-lt"/>
            </a:endParaRPr>
          </a:p>
          <a:p>
            <a:pPr algn="r">
              <a:defRPr/>
            </a:pPr>
            <a:endParaRPr lang="ru-RU" sz="2800" b="1" dirty="0">
              <a:solidFill>
                <a:srgbClr val="00B0F0"/>
              </a:solidFill>
              <a:latin typeface="+mn-lt"/>
            </a:endParaRPr>
          </a:p>
          <a:p>
            <a:pPr algn="r">
              <a:defRPr/>
            </a:pPr>
            <a:endParaRPr lang="ru-RU" sz="2800" b="1" dirty="0" smtClean="0">
              <a:solidFill>
                <a:srgbClr val="00B0F0"/>
              </a:solidFill>
              <a:latin typeface="+mn-lt"/>
            </a:endParaRPr>
          </a:p>
          <a:p>
            <a:pPr algn="r">
              <a:defRPr/>
            </a:pPr>
            <a:endParaRPr lang="ru-RU" sz="2800" b="1" dirty="0" smtClean="0">
              <a:solidFill>
                <a:srgbClr val="00B0F0"/>
              </a:solidFill>
              <a:latin typeface="+mn-lt"/>
            </a:endParaRPr>
          </a:p>
          <a:p>
            <a:pPr algn="r">
              <a:defRPr/>
            </a:pPr>
            <a:endParaRPr lang="ru-RU" sz="2800" b="1" dirty="0">
              <a:solidFill>
                <a:srgbClr val="00B0F0"/>
              </a:solidFill>
              <a:latin typeface="+mn-lt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rgbClr val="00B0F0"/>
                </a:solidFill>
                <a:latin typeface="+mn-lt"/>
              </a:rPr>
              <a:t>Черкашина  </a:t>
            </a:r>
            <a:r>
              <a:rPr lang="ru-RU" sz="2800" b="1" dirty="0" smtClean="0">
                <a:solidFill>
                  <a:srgbClr val="00B0F0"/>
                </a:solidFill>
                <a:latin typeface="+mn-lt"/>
              </a:rPr>
              <a:t>Лариса Фёдоровна</a:t>
            </a:r>
            <a:endParaRPr lang="ru-RU" sz="2800" b="1" dirty="0">
              <a:solidFill>
                <a:srgbClr val="00B0F0"/>
              </a:solidFill>
              <a:latin typeface="+mn-lt"/>
            </a:endParaRPr>
          </a:p>
          <a:p>
            <a:pPr algn="r">
              <a:defRPr/>
            </a:pPr>
            <a:r>
              <a:rPr lang="ru-RU" sz="2800" b="1" dirty="0">
                <a:solidFill>
                  <a:srgbClr val="00B0F0"/>
                </a:solidFill>
                <a:latin typeface="+mn-lt"/>
              </a:rPr>
              <a:t>          учитель начальных классов </a:t>
            </a:r>
            <a:endParaRPr lang="ru-RU" sz="2800" b="1" dirty="0">
              <a:latin typeface="+mn-lt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rgbClr val="00B0F0"/>
                </a:solidFill>
                <a:latin typeface="+mn-lt"/>
              </a:rPr>
              <a:t>МБОУ СОШ №18 хутора Первомайского</a:t>
            </a:r>
          </a:p>
          <a:p>
            <a:pPr>
              <a:defRPr/>
            </a:pPr>
            <a:endParaRPr lang="ru-RU" sz="2400" b="1" dirty="0">
              <a:latin typeface="+mn-lt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Documents and Settings\User\Рабочий стол\Lovely_illustration_of_Happy_family_at_tea_time_wallcoo.c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-95250"/>
            <a:ext cx="9607550" cy="695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0" y="-242888"/>
            <a:ext cx="9572625" cy="280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endParaRPr lang="ru-RU" altLang="ru-RU" sz="2400" b="1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buFont typeface="Arial" charset="0"/>
              <a:buNone/>
            </a:pPr>
            <a:r>
              <a:rPr lang="ru-RU" altLang="ru-RU" sz="3200" b="1">
                <a:solidFill>
                  <a:srgbClr val="C00000"/>
                </a:solidFill>
                <a:latin typeface="Comic Sans MS" pitchFamily="66" charset="0"/>
              </a:rPr>
              <a:t>Семья </a:t>
            </a:r>
            <a:r>
              <a:rPr lang="ru-RU" altLang="ru-RU" sz="3200">
                <a:solidFill>
                  <a:srgbClr val="C00000"/>
                </a:solidFill>
                <a:latin typeface="Comic Sans MS" pitchFamily="66" charset="0"/>
              </a:rPr>
              <a:t>-</a:t>
            </a:r>
            <a:r>
              <a:rPr lang="ru-RU" altLang="ru-RU" sz="320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ru-RU" altLang="ru-RU" sz="3200" b="1">
                <a:solidFill>
                  <a:srgbClr val="7030A0"/>
                </a:solidFill>
                <a:latin typeface="Comic Sans MS" pitchFamily="66" charset="0"/>
              </a:rPr>
              <a:t>группа живущих вместе близких родственников, сплоченных общими интересами. </a:t>
            </a:r>
          </a:p>
          <a:p>
            <a:pPr algn="ctr">
              <a:buFont typeface="Arial" charset="0"/>
              <a:buNone/>
            </a:pPr>
            <a:r>
              <a:rPr lang="ru-RU" altLang="ru-RU" sz="3200" b="1">
                <a:solidFill>
                  <a:srgbClr val="7030A0"/>
                </a:solidFill>
                <a:latin typeface="Comic Sans MS" pitchFamily="66" charset="0"/>
              </a:rPr>
              <a:t>                                   С.И.Ожегов</a:t>
            </a:r>
          </a:p>
          <a:p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3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3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2800" b="1">
                <a:solidFill>
                  <a:srgbClr val="C00000"/>
                </a:solidFill>
                <a:latin typeface="Comic Sans MS" pitchFamily="66" charset="0"/>
              </a:rPr>
              <a:t>Семья </a:t>
            </a:r>
            <a:r>
              <a:rPr lang="ru-RU" altLang="ru-RU" sz="2800">
                <a:solidFill>
                  <a:srgbClr val="C00000"/>
                </a:solidFill>
                <a:latin typeface="Comic Sans MS" pitchFamily="66" charset="0"/>
              </a:rPr>
              <a:t>- </a:t>
            </a:r>
            <a:r>
              <a:rPr lang="ru-RU" altLang="ru-RU" sz="2800" b="1">
                <a:solidFill>
                  <a:srgbClr val="00B050"/>
                </a:solidFill>
                <a:latin typeface="Comic Sans MS" pitchFamily="66" charset="0"/>
              </a:rPr>
              <a:t>совокупность близких родственников, живущих вместе.</a:t>
            </a:r>
          </a:p>
          <a:p>
            <a:pPr algn="ctr">
              <a:lnSpc>
                <a:spcPct val="150000"/>
              </a:lnSpc>
            </a:pPr>
            <a:r>
              <a:rPr lang="ru-RU" altLang="ru-RU" sz="2800" b="1">
                <a:solidFill>
                  <a:srgbClr val="00B050"/>
                </a:solidFill>
                <a:latin typeface="Comic Sans MS" pitchFamily="66" charset="0"/>
              </a:rPr>
              <a:t>                                           В.И.Даль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6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Box 7"/>
          <p:cNvSpPr txBox="1">
            <a:spLocks noChangeArrowheads="1"/>
          </p:cNvSpPr>
          <p:nvPr/>
        </p:nvSpPr>
        <p:spPr bwMode="auto">
          <a:xfrm>
            <a:off x="179388" y="188913"/>
            <a:ext cx="87534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C00000"/>
                </a:solidFill>
                <a:latin typeface="Comic Sans MS" pitchFamily="66" charset="0"/>
              </a:rPr>
              <a:t>Семья </a:t>
            </a:r>
            <a:r>
              <a:rPr lang="ru-RU" altLang="ru-RU" sz="3200">
                <a:solidFill>
                  <a:srgbClr val="C00000"/>
                </a:solidFill>
                <a:latin typeface="Comic Sans MS" pitchFamily="66" charset="0"/>
              </a:rPr>
              <a:t>- </a:t>
            </a:r>
            <a:r>
              <a:rPr lang="ru-RU" altLang="ru-RU" sz="3200" b="1">
                <a:solidFill>
                  <a:srgbClr val="0070C0"/>
                </a:solidFill>
                <a:latin typeface="Comic Sans MS" pitchFamily="66" charset="0"/>
              </a:rPr>
              <a:t>это основанная на браке или кровном родстве малая группа людей, связанных общностью быта, взаимной помощью.     </a:t>
            </a:r>
          </a:p>
          <a:p>
            <a:pPr algn="ctr"/>
            <a:r>
              <a:rPr lang="ru-RU" altLang="ru-RU" sz="3200" b="1">
                <a:solidFill>
                  <a:srgbClr val="0070C0"/>
                </a:solidFill>
                <a:latin typeface="Comic Sans MS" pitchFamily="66" charset="0"/>
              </a:rPr>
              <a:t>                                      БЭС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3"/>
          <p:cNvSpPr txBox="1">
            <a:spLocks noChangeArrowheads="1"/>
          </p:cNvSpPr>
          <p:nvPr/>
        </p:nvSpPr>
        <p:spPr bwMode="auto">
          <a:xfrm>
            <a:off x="250825" y="0"/>
            <a:ext cx="8713788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3200" b="1">
                <a:solidFill>
                  <a:srgbClr val="FF0000"/>
                </a:solidFill>
                <a:latin typeface="Comic Sans MS" pitchFamily="66" charset="0"/>
              </a:rPr>
              <a:t>Семья -</a:t>
            </a:r>
            <a:r>
              <a:rPr lang="ru-RU" altLang="ru-RU" sz="320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altLang="ru-RU" sz="3200" b="1">
                <a:solidFill>
                  <a:srgbClr val="00B050"/>
                </a:solidFill>
                <a:latin typeface="Comic Sans MS" pitchFamily="66" charset="0"/>
              </a:rPr>
              <a:t>это маленький ковчег, призванный ограждать детей от беды.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411413" y="1052513"/>
            <a:ext cx="5832475" cy="1470025"/>
          </a:xfrm>
        </p:spPr>
        <p:txBody>
          <a:bodyPr/>
          <a:lstStyle/>
          <a:p>
            <a:pPr algn="r" eaLnBrk="1" hangingPunct="1">
              <a:lnSpc>
                <a:spcPct val="150000"/>
              </a:lnSpc>
              <a:defRPr/>
            </a:pP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Семья </a:t>
            </a:r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без детей, что </a:t>
            </a: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          цветок </a:t>
            </a:r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без запаха</a:t>
            </a: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.   </a:t>
            </a:r>
            <a:r>
              <a:rPr lang="ru-RU" altLang="ru-RU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altLang="ru-RU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C:\Documents and Settings\User\Рабочий стол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Box 2"/>
          <p:cNvSpPr txBox="1">
            <a:spLocks noChangeArrowheads="1"/>
          </p:cNvSpPr>
          <p:nvPr/>
        </p:nvSpPr>
        <p:spPr bwMode="auto">
          <a:xfrm>
            <a:off x="179388" y="0"/>
            <a:ext cx="89646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C00000"/>
                </a:solidFill>
              </a:rPr>
              <a:t>Как появилось слово </a:t>
            </a:r>
            <a:r>
              <a:rPr lang="ru-RU" sz="6000" b="1">
                <a:solidFill>
                  <a:srgbClr val="C00000"/>
                </a:solidFill>
              </a:rPr>
              <a:t>семья?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Documents and Settings\User\Рабочий стол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extBox 2"/>
          <p:cNvSpPr txBox="1">
            <a:spLocks noChangeArrowheads="1"/>
          </p:cNvSpPr>
          <p:nvPr/>
        </p:nvSpPr>
        <p:spPr bwMode="auto">
          <a:xfrm>
            <a:off x="1908175" y="0"/>
            <a:ext cx="4440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5400" b="1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32363" y="620713"/>
            <a:ext cx="32400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FF0000"/>
                </a:solidFill>
              </a:rPr>
              <a:t>7</a:t>
            </a:r>
            <a:r>
              <a:rPr lang="ru-RU" sz="2400" b="1">
                <a:solidFill>
                  <a:srgbClr val="FF0000"/>
                </a:solidFill>
              </a:rPr>
              <a:t>и</a:t>
            </a:r>
            <a:r>
              <a:rPr lang="ru-RU" sz="6600" b="1">
                <a:solidFill>
                  <a:srgbClr val="FF0000"/>
                </a:solidFill>
              </a:rPr>
              <a:t> Я</a:t>
            </a:r>
          </a:p>
        </p:txBody>
      </p:sp>
      <p:sp>
        <p:nvSpPr>
          <p:cNvPr id="43012" name="TextBox 4"/>
          <p:cNvSpPr txBox="1">
            <a:spLocks noChangeArrowheads="1"/>
          </p:cNvSpPr>
          <p:nvPr/>
        </p:nvSpPr>
        <p:spPr bwMode="auto">
          <a:xfrm>
            <a:off x="4211638" y="5157788"/>
            <a:ext cx="38163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 b="1">
                <a:solidFill>
                  <a:srgbClr val="FF0000"/>
                </a:solidFill>
              </a:rPr>
              <a:t>   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443663" y="1196975"/>
            <a:ext cx="22320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FF0000"/>
                </a:solidFill>
              </a:rPr>
              <a:t>семя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896448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Семья Николая 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II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14313" y="0"/>
            <a:ext cx="87153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480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480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4800" b="1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Чти отца твоего и матерь твою, да благо ти будет, и да долголетен будеши на земли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14313" y="0"/>
            <a:ext cx="87153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pPr algn="ctr"/>
            <a:r>
              <a:rPr lang="ru-RU" sz="1200">
                <a:solidFill>
                  <a:srgbClr val="444444"/>
                </a:solidFill>
                <a:latin typeface="Arial" charset="0"/>
                <a:cs typeface="Times New Roman" pitchFamily="18" charset="0"/>
              </a:rPr>
              <a:t> </a:t>
            </a:r>
          </a:p>
          <a:p>
            <a:pPr algn="ctr"/>
            <a:endParaRPr lang="ru-RU" sz="120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pPr algn="ctr"/>
            <a:endParaRPr lang="ru-RU" sz="1200" b="1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pPr algn="ctr"/>
            <a:r>
              <a:rPr lang="ru-RU" sz="4800" b="1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«Семья – это маленькое государство, и держится оно на любви».</a:t>
            </a:r>
          </a:p>
          <a:p>
            <a:pPr algn="ctr"/>
            <a:r>
              <a:rPr lang="ru-RU" sz="4800" b="1">
                <a:solidFill>
                  <a:srgbClr val="C00000"/>
                </a:solidFill>
                <a:latin typeface="Comic Sans MS" pitchFamily="66" charset="0"/>
              </a:rPr>
              <a:t>                    Конфуций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TextBox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9888" y="2419350"/>
            <a:ext cx="6224587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Прямоугольник 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4238" y="549275"/>
            <a:ext cx="729615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" descr="C:\Documents and Settings\User\Рабочий стол\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TextBox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13" y="-317500"/>
            <a:ext cx="7935912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88" y="1428750"/>
            <a:ext cx="828675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Что такое венчание?</a:t>
            </a:r>
          </a:p>
          <a:p>
            <a:pPr>
              <a:defRPr/>
            </a:pPr>
            <a:endParaRPr lang="ru-RU" sz="3600" b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Почему заключение брака в церкви называется «венчание»?</a:t>
            </a:r>
          </a:p>
          <a:p>
            <a:pPr>
              <a:defRPr/>
            </a:pPr>
            <a:endParaRPr lang="ru-RU" sz="3600" b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Что означает венец над молодоженами?</a:t>
            </a:r>
          </a:p>
          <a:p>
            <a:pPr>
              <a:defRPr/>
            </a:pPr>
            <a:endParaRPr lang="ru-RU" sz="3600" b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Почему венец имеет форму кольца?</a:t>
            </a:r>
          </a:p>
          <a:p>
            <a:pPr>
              <a:defRPr/>
            </a:pPr>
            <a:endParaRPr lang="ru-RU" sz="3600" b="1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Рисунок 3" descr="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0825" y="188913"/>
            <a:ext cx="302577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FF00"/>
                </a:solidFill>
                <a:latin typeface="+mn-lt"/>
              </a:rPr>
              <a:t>Тактичность</a:t>
            </a:r>
            <a:r>
              <a:rPr lang="ru-RU" sz="3200" dirty="0">
                <a:solidFill>
                  <a:srgbClr val="FFFF00"/>
                </a:solidFill>
                <a:latin typeface="+mn-lt"/>
              </a:rPr>
              <a:t> -</a:t>
            </a:r>
          </a:p>
          <a:p>
            <a:pPr>
              <a:defRPr/>
            </a:pPr>
            <a:endParaRPr lang="ru-RU" sz="3200" dirty="0">
              <a:latin typeface="+mn-lt"/>
            </a:endParaRPr>
          </a:p>
          <a:p>
            <a:pPr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288" y="1341438"/>
            <a:ext cx="2160587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3200" b="1" dirty="0">
              <a:latin typeface="+mn-lt"/>
            </a:endParaRPr>
          </a:p>
          <a:p>
            <a:pPr>
              <a:defRPr/>
            </a:pPr>
            <a:r>
              <a:rPr lang="ru-RU" sz="3200" b="1" dirty="0">
                <a:solidFill>
                  <a:srgbClr val="FFFF00"/>
                </a:solidFill>
                <a:latin typeface="+mn-lt"/>
              </a:rPr>
              <a:t>Бремя </a:t>
            </a:r>
            <a:r>
              <a:rPr lang="ru-RU" sz="3200" dirty="0">
                <a:solidFill>
                  <a:srgbClr val="FFFF00"/>
                </a:solidFill>
                <a:latin typeface="+mn-lt"/>
              </a:rPr>
              <a:t>-</a:t>
            </a:r>
          </a:p>
        </p:txBody>
      </p:sp>
      <p:sp>
        <p:nvSpPr>
          <p:cNvPr id="49156" name="TextBox 8"/>
          <p:cNvSpPr txBox="1">
            <a:spLocks noChangeArrowheads="1"/>
          </p:cNvSpPr>
          <p:nvPr/>
        </p:nvSpPr>
        <p:spPr bwMode="auto">
          <a:xfrm>
            <a:off x="3779838" y="76517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71775" y="188913"/>
            <a:ext cx="61928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FF00"/>
                </a:solidFill>
              </a:rPr>
              <a:t>умение заранее замечать, что может причинить боль дорогому человеку.</a:t>
            </a:r>
            <a:endParaRPr lang="ru-RU" sz="320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8175" y="1844675"/>
            <a:ext cx="3732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FF00"/>
                </a:solidFill>
              </a:rPr>
              <a:t>тяжесть, тягота.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1"/>
          <p:cNvSpPr txBox="1">
            <a:spLocks noChangeArrowheads="1"/>
          </p:cNvSpPr>
          <p:nvPr/>
        </p:nvSpPr>
        <p:spPr bwMode="auto">
          <a:xfrm>
            <a:off x="3500438" y="357188"/>
            <a:ext cx="1116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</a:rPr>
              <a:t>№1</a:t>
            </a: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1173163"/>
            <a:ext cx="91440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Вся семья вместе, так и душа на месте.</a:t>
            </a:r>
          </a:p>
          <a:p>
            <a:pPr algn="ctr"/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                                                                         </a:t>
            </a:r>
          </a:p>
          <a:p>
            <a:pPr algn="ctr"/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 Человек без семьи, что дерево без плодов.   </a:t>
            </a:r>
          </a:p>
          <a:p>
            <a:pPr algn="ctr"/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                             </a:t>
            </a:r>
          </a:p>
          <a:p>
            <a:pPr algn="ctr"/>
            <a:r>
              <a:rPr lang="ru-RU" sz="4400" b="1">
                <a:solidFill>
                  <a:srgbClr val="7030A0"/>
                </a:solidFill>
                <a:cs typeface="Times New Roman" pitchFamily="18" charset="0"/>
              </a:rPr>
              <a:t> В хорошей семье хорошие дети растут.</a:t>
            </a:r>
            <a:endParaRPr lang="ru-RU" sz="4400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1"/>
          <p:cNvSpPr txBox="1">
            <a:spLocks noChangeArrowheads="1"/>
          </p:cNvSpPr>
          <p:nvPr/>
        </p:nvSpPr>
        <p:spPr bwMode="auto">
          <a:xfrm>
            <a:off x="3500438" y="357188"/>
            <a:ext cx="1116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</a:rPr>
              <a:t>№2</a:t>
            </a: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1481029"/>
            <a:ext cx="91440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7030A0"/>
                </a:solidFill>
                <a:latin typeface="+mn-lt"/>
              </a:rPr>
              <a:t>Дитя хоть криво, да отцу-матери мило.                                      </a:t>
            </a:r>
          </a:p>
          <a:p>
            <a:pPr algn="ctr">
              <a:defRPr/>
            </a:pPr>
            <a:endParaRPr lang="ru-RU" sz="4400" b="1" dirty="0">
              <a:solidFill>
                <a:srgbClr val="7030A0"/>
              </a:solidFill>
              <a:latin typeface="+mn-lt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7030A0"/>
                </a:solidFill>
                <a:latin typeface="+mn-lt"/>
              </a:rPr>
              <a:t> В гостях хорошо, а дома лучше.                                         </a:t>
            </a:r>
          </a:p>
          <a:p>
            <a:pPr algn="ctr">
              <a:defRPr/>
            </a:pPr>
            <a:endParaRPr lang="ru-RU" sz="4400" b="1" dirty="0">
              <a:solidFill>
                <a:srgbClr val="7030A0"/>
              </a:solidFill>
              <a:latin typeface="+mn-lt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7030A0"/>
                </a:solidFill>
                <a:latin typeface="+mn-lt"/>
              </a:rPr>
              <a:t> Семья - печка: как холодно все к ней собираются. </a:t>
            </a:r>
          </a:p>
          <a:p>
            <a:pPr algn="ctr">
              <a:defRPr/>
            </a:pPr>
            <a:endParaRPr lang="ru-RU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0050" y="-176213"/>
            <a:ext cx="6205538" cy="118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C:\Documents and Settings\User\Рабочий стол\РОМА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+mn-lt"/>
              </a:rPr>
              <a:t>8 июля  </a:t>
            </a:r>
          </a:p>
          <a:p>
            <a:pPr algn="ctr">
              <a:defRPr/>
            </a:pPr>
            <a:r>
              <a:rPr lang="ru-RU" sz="5400" b="1" dirty="0">
                <a:solidFill>
                  <a:srgbClr val="C00000"/>
                </a:solidFill>
                <a:latin typeface="+mn-lt"/>
              </a:rPr>
              <a:t>День семьи, любви и верности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0" name="Прямоугольник 2"/>
          <p:cNvSpPr>
            <a:spLocks noChangeArrowheads="1"/>
          </p:cNvSpPr>
          <p:nvPr/>
        </p:nvSpPr>
        <p:spPr bwMode="auto">
          <a:xfrm>
            <a:off x="214313" y="1785938"/>
            <a:ext cx="8715375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800" b="1">
                <a:solidFill>
                  <a:srgbClr val="C00000"/>
                </a:solidFill>
                <a:latin typeface="Comic Sans MS" pitchFamily="66" charset="0"/>
              </a:rPr>
              <a:t>Любви, добра и мира                          желаю вам и вашим семьям!</a:t>
            </a:r>
          </a:p>
        </p:txBody>
      </p:sp>
      <p:pic>
        <p:nvPicPr>
          <p:cNvPr id="58371" name="Picture 9" descr="C:\Documents and Settings\Admin\Local Settings\Temporary Internet Files\Content.IE5\XOXACICJ\MC900438039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463" y="23813"/>
            <a:ext cx="1779587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6" descr="C:\Documents and Settings\Admin\Local Settings\Temporary Internet Files\Content.IE5\P3LEES27\MC90043804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20000">
            <a:off x="7232650" y="346075"/>
            <a:ext cx="13716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2" descr="C:\Documents and Settings\Admin\Local Settings\Temporary Internet Files\Content.IE5\PW1GAF22\MC900438041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320000">
            <a:off x="985838" y="4622800"/>
            <a:ext cx="12954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5" descr="C:\Documents and Settings\Admin\Local Settings\Temporary Internet Files\Content.IE5\S6RNW22J\MC900346905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">
            <a:off x="5037138" y="4378325"/>
            <a:ext cx="12001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4" descr="C:\Documents and Settings\Admin\Local Settings\Temporary Internet Files\Content.IE5\S6RNW22J\MC9001929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260000">
            <a:off x="2698750" y="3484563"/>
            <a:ext cx="1285875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3" descr="C:\Documents and Settings\Admin\Local Settings\Temporary Internet Files\Content.IE5\S6RNW22J\MC900438044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540000">
            <a:off x="7577138" y="3268663"/>
            <a:ext cx="779462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7" name="Picture 7" descr="C:\Documents and Settings\Admin\Local Settings\Temporary Internet Files\Content.IE5\PW1GAF22\MC900438043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960000">
            <a:off x="5497513" y="1187450"/>
            <a:ext cx="1000125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79388" y="595313"/>
            <a:ext cx="8713787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u="sng">
                <a:hlinkClick r:id="rId2"/>
              </a:rPr>
              <a:t>http://yandex.ru/images/search?text=картинки%20удоды&amp;img_url</a:t>
            </a:r>
            <a:endParaRPr lang="ru-RU" sz="2400"/>
          </a:p>
          <a:p>
            <a:r>
              <a:rPr lang="ru-RU" sz="2400" u="sng">
                <a:hlinkClick r:id="rId3"/>
              </a:rPr>
              <a:t>http://pritchi.ru/id_2856</a:t>
            </a:r>
            <a:endParaRPr lang="ru-RU" sz="2400"/>
          </a:p>
          <a:p>
            <a:r>
              <a:rPr lang="ru-RU" sz="2400" u="sng">
                <a:hlinkClick r:id="rId4"/>
              </a:rPr>
              <a:t>http://ped-kopilka.ru/poslovicy-i-pogovorki/poslovicy-i-pogovorki-o-seme.html</a:t>
            </a:r>
            <a:endParaRPr lang="ru-RU" sz="2400"/>
          </a:p>
          <a:p>
            <a:r>
              <a:rPr lang="ru-RU" sz="2400" u="sng">
                <a:hlinkClick r:id="rId5"/>
              </a:rPr>
              <a:t>http://vseposlovici.ru/2010/12/20/poslovicy-o-seme/</a:t>
            </a:r>
            <a:endParaRPr lang="ru-RU" sz="2400"/>
          </a:p>
          <a:p>
            <a:r>
              <a:rPr lang="ru-RU" sz="2400" u="sng">
                <a:hlinkClick r:id="rId6"/>
              </a:rPr>
              <a:t>http://krasivye-stihi.3dn.ru/load/o_seme/krasivye_stikhi_o_seme/51-1-0-117</a:t>
            </a:r>
            <a:endParaRPr lang="ru-RU" sz="2400"/>
          </a:p>
          <a:p>
            <a:r>
              <a:rPr lang="ru-RU" sz="2400" u="sng">
                <a:hlinkClick r:id="rId7"/>
              </a:rPr>
              <a:t>http://briefly.ru/_/povest_o_petre_i_fevronii_muromskih/</a:t>
            </a:r>
            <a:endParaRPr lang="ru-RU" sz="2400"/>
          </a:p>
          <a:p>
            <a:r>
              <a:rPr lang="ru-RU" sz="2400" u="sng">
                <a:hlinkClick r:id="rId8"/>
              </a:rPr>
              <a:t>http://iplayer.fm/q/%D0%B4%D1%83%D1%88%D0%B5%D0%B2%D0%BD%D0%B0%D1%8F/</a:t>
            </a:r>
            <a:endParaRPr lang="ru-RU" sz="2400"/>
          </a:p>
          <a:p>
            <a:pPr eaLnBrk="0" hangingPunct="0"/>
            <a:endParaRPr lang="ru-RU" sz="240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User\Рабочий стол\удоды\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Documents and Settings\User\Рабочий стол\удоды\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Users\kab07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kab07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71813" y="0"/>
            <a:ext cx="4500562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70C0"/>
                </a:solidFill>
                <a:latin typeface="+mn-lt"/>
              </a:rPr>
              <a:t>Тема урока: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1913" y="692150"/>
            <a:ext cx="7812087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solidFill>
                  <a:srgbClr val="C00000"/>
                </a:solidFill>
                <a:latin typeface="+mn-lt"/>
              </a:rPr>
              <a:t>Христианская 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1187450" y="2349500"/>
            <a:ext cx="378142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756</TotalTime>
  <Words>297</Words>
  <Application>Microsoft Office PowerPoint</Application>
  <PresentationFormat>Экран (4:3)</PresentationFormat>
  <Paragraphs>85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Семья без детей, что           цветок без запаха.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Учитель</cp:lastModifiedBy>
  <cp:revision>91</cp:revision>
  <dcterms:created xsi:type="dcterms:W3CDTF">2013-01-28T17:49:20Z</dcterms:created>
  <dcterms:modified xsi:type="dcterms:W3CDTF">2017-03-13T11:16:39Z</dcterms:modified>
</cp:coreProperties>
</file>